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90" r:id="rId25"/>
    <p:sldId id="292" r:id="rId26"/>
    <p:sldId id="291" r:id="rId27"/>
    <p:sldId id="280" r:id="rId28"/>
    <p:sldId id="289" r:id="rId29"/>
    <p:sldId id="281" r:id="rId30"/>
    <p:sldId id="282" r:id="rId31"/>
    <p:sldId id="286" r:id="rId32"/>
    <p:sldId id="283" r:id="rId33"/>
    <p:sldId id="284" r:id="rId34"/>
    <p:sldId id="285" r:id="rId35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2" y="96"/>
      </p:cViewPr>
      <p:guideLst>
        <p:guide orient="horz" pos="2160"/>
        <p:guide pos="29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F757-D62C-4F61-8673-0F3E1D2256DF}" type="datetimeFigureOut">
              <a:rPr lang="en-US"/>
              <a:t>10/24/2016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3C25F-988E-4F8B-95DF-0C35ADD91E0B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9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3C25F-988E-4F8B-95DF-0C35ADD91E0B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51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3C25F-988E-4F8B-95DF-0C35ADD91E0B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56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3C25F-988E-4F8B-95DF-0C35ADD91E0B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15-704E-4251-B851-E7DA7D84F4AF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561E-7356-4DFF-8983-5872C97B9C8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acintosh HD:Users:user:Google Drive:AcrossLimits:3. Projects:1. Current:ER4STEM Project:WP 8 Dissemination:Logo:ER4STEM_Logo_Colour_CMYK.png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84" y="121445"/>
            <a:ext cx="284416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Macintosh HD:Users:user:Google Drive:AcrossLimits:2. Materials:1. Logos:EU Flag Logos:euflag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774" y="5884625"/>
            <a:ext cx="1231641" cy="8368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 userDrawn="1"/>
        </p:nvSpPr>
        <p:spPr>
          <a:xfrm>
            <a:off x="874542" y="5859809"/>
            <a:ext cx="7516837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tabLst>
                <a:tab pos="2743200" algn="ctr"/>
                <a:tab pos="5486400" algn="r"/>
              </a:tabLst>
            </a:pPr>
            <a:r>
              <a:rPr lang="en-US" sz="1800" dirty="0" smtClean="0">
                <a:effectLst/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The ER4STEM project has received funding from the European Union’s Horizon 2020 research and innovation program under grant agreement No. 665972  </a:t>
            </a:r>
            <a:endParaRPr lang="en-US" sz="1800" dirty="0">
              <a:effectLst/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442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15-704E-4251-B851-E7DA7D84F4AF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561E-7356-4DFF-8983-5872C97B9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81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15-704E-4251-B851-E7DA7D84F4AF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561E-7356-4DFF-8983-5872C97B9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81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15-704E-4251-B851-E7DA7D84F4AF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561E-7356-4DFF-8983-5872C97B9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86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15-704E-4251-B851-E7DA7D84F4AF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561E-7356-4DFF-8983-5872C97B9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53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15-704E-4251-B851-E7DA7D84F4AF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561E-7356-4DFF-8983-5872C97B9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1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15-704E-4251-B851-E7DA7D84F4AF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561E-7356-4DFF-8983-5872C97B9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0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15-704E-4251-B851-E7DA7D84F4AF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561E-7356-4DFF-8983-5872C97B9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8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15-704E-4251-B851-E7DA7D84F4AF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561E-7356-4DFF-8983-5872C97B9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54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15-704E-4251-B851-E7DA7D84F4AF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561E-7356-4DFF-8983-5872C97B9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83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15-704E-4251-B851-E7DA7D84F4AF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561E-7356-4DFF-8983-5872C97B9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5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23715-704E-4251-B851-E7DA7D84F4AF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C561E-7356-4DFF-8983-5872C97B9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249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ДА СГЛОБИМ РОБОТ </a:t>
            </a:r>
            <a:r>
              <a:rPr lang="en-US" sz="2800" dirty="0" smtClean="0"/>
              <a:t>v3.2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8669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-DSC_0584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Callout 2"/>
          <p:cNvSpPr/>
          <p:nvPr/>
        </p:nvSpPr>
        <p:spPr>
          <a:xfrm>
            <a:off x="4662423" y="0"/>
            <a:ext cx="6228959" cy="1954046"/>
          </a:xfrm>
          <a:prstGeom prst="wedgeEllipseCallout">
            <a:avLst>
              <a:gd name="adj1" fmla="val -68060"/>
              <a:gd name="adj2" fmla="val 3608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>
                <a:solidFill>
                  <a:schemeClr val="tx1"/>
                </a:solidFill>
              </a:rPr>
              <a:t>Поискай отвертка и съдействие и от инструкторите за монтиране на двигателите!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76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-DSC_059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" y="0"/>
            <a:ext cx="121697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129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-DSC_059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618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/>
          <p:cNvSpPr/>
          <p:nvPr/>
        </p:nvSpPr>
        <p:spPr>
          <a:xfrm>
            <a:off x="9067800" y="3029585"/>
            <a:ext cx="787400" cy="692150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676900" y="2995549"/>
            <a:ext cx="787400" cy="692150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Callout 4"/>
          <p:cNvSpPr/>
          <p:nvPr/>
        </p:nvSpPr>
        <p:spPr>
          <a:xfrm>
            <a:off x="9169400" y="1689100"/>
            <a:ext cx="2882900" cy="1228725"/>
          </a:xfrm>
          <a:prstGeom prst="wedgeEllipseCallout">
            <a:avLst>
              <a:gd name="adj1" fmla="val -33168"/>
              <a:gd name="adj2" fmla="val 6108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>
                <a:solidFill>
                  <a:schemeClr val="tx1"/>
                </a:solidFill>
              </a:rPr>
              <a:t>Използвай щифтове с правоъгълни глави!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457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-DSC_059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0767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-DSC_060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25"/>
            <a:ext cx="12192000" cy="68373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/>
          <p:cNvSpPr/>
          <p:nvPr/>
        </p:nvSpPr>
        <p:spPr>
          <a:xfrm>
            <a:off x="9794864" y="1729104"/>
            <a:ext cx="2193036" cy="1412875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Callout 3"/>
          <p:cNvSpPr/>
          <p:nvPr/>
        </p:nvSpPr>
        <p:spPr>
          <a:xfrm>
            <a:off x="4662423" y="0"/>
            <a:ext cx="6228959" cy="1954046"/>
          </a:xfrm>
          <a:prstGeom prst="wedgeEllipseCallout">
            <a:avLst>
              <a:gd name="adj1" fmla="val 33231"/>
              <a:gd name="adj2" fmla="val 6322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>
                <a:solidFill>
                  <a:schemeClr val="tx1"/>
                </a:solidFill>
              </a:rPr>
              <a:t>Отново внимавай с ориентацията и позицията на елементите, както и с посоката на щифтовете!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970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-DSC_060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38"/>
            <a:ext cx="12192000" cy="6842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456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-DSC_061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6456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-DSC_061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546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-DSC_062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8508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-DSC_062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Callout 2"/>
          <p:cNvSpPr/>
          <p:nvPr/>
        </p:nvSpPr>
        <p:spPr>
          <a:xfrm>
            <a:off x="3797300" y="1765300"/>
            <a:ext cx="2882900" cy="2171700"/>
          </a:xfrm>
          <a:prstGeom prst="wedgeEllipseCallout">
            <a:avLst>
              <a:gd name="adj1" fmla="val 65070"/>
              <a:gd name="adj2" fmla="val 242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u="sng" dirty="0">
                <a:solidFill>
                  <a:schemeClr val="tx1"/>
                </a:solidFill>
              </a:rPr>
              <a:t>Дванадесета</a:t>
            </a:r>
            <a:r>
              <a:rPr lang="bg-BG" sz="2000" b="1" dirty="0">
                <a:solidFill>
                  <a:schemeClr val="tx1"/>
                </a:solidFill>
              </a:rPr>
              <a:t> колона от дясно наляво</a:t>
            </a:r>
          </a:p>
          <a:p>
            <a:pPr algn="ctr"/>
            <a:r>
              <a:rPr lang="bg-BG" sz="2000" b="1" u="sng" dirty="0">
                <a:solidFill>
                  <a:schemeClr val="tx1"/>
                </a:solidFill>
              </a:rPr>
              <a:t>Четвърти</a:t>
            </a:r>
            <a:r>
              <a:rPr lang="bg-BG" sz="2000" b="1" dirty="0">
                <a:solidFill>
                  <a:schemeClr val="tx1"/>
                </a:solidFill>
              </a:rPr>
              <a:t> ред отдолу нагоре 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897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-DSC_0556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2335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-DSC_0628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Callout 2"/>
          <p:cNvSpPr/>
          <p:nvPr/>
        </p:nvSpPr>
        <p:spPr>
          <a:xfrm>
            <a:off x="1462023" y="0"/>
            <a:ext cx="6228959" cy="1624862"/>
          </a:xfrm>
          <a:prstGeom prst="wedgeEllipseCallout">
            <a:avLst>
              <a:gd name="adj1" fmla="val 54664"/>
              <a:gd name="adj2" fmla="val 3983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>
                <a:solidFill>
                  <a:schemeClr val="tx1"/>
                </a:solidFill>
              </a:rPr>
              <a:t>Проводниците (жичките) от батериите и двигателите преминават през горната плоча на шасито.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547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-DSC_063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5445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-DSC_064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Callout 2"/>
          <p:cNvSpPr/>
          <p:nvPr/>
        </p:nvSpPr>
        <p:spPr>
          <a:xfrm>
            <a:off x="309879" y="2907792"/>
            <a:ext cx="6228959" cy="1185950"/>
          </a:xfrm>
          <a:prstGeom prst="wedgeEllipseCallout">
            <a:avLst>
              <a:gd name="adj1" fmla="val 28827"/>
              <a:gd name="adj2" fmla="val 651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>
                <a:solidFill>
                  <a:schemeClr val="tx1"/>
                </a:solidFill>
              </a:rPr>
              <a:t>Използвай пластилин, за да закрепиш елемента.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892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-DSC_064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38"/>
            <a:ext cx="12192000" cy="68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Callout 2"/>
          <p:cNvSpPr/>
          <p:nvPr/>
        </p:nvSpPr>
        <p:spPr>
          <a:xfrm>
            <a:off x="495300" y="152400"/>
            <a:ext cx="5600700" cy="1054608"/>
          </a:xfrm>
          <a:prstGeom prst="wedgeEllipseCallout">
            <a:avLst>
              <a:gd name="adj1" fmla="val 33231"/>
              <a:gd name="adj2" fmla="val 6322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>
                <a:solidFill>
                  <a:schemeClr val="tx1"/>
                </a:solidFill>
              </a:rPr>
              <a:t>Внимавай с ориентацията на елемента! Много е важно!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865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Tank1SCHEMS_finalDRAFT3_USBCable_Fritzing_bb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984250"/>
            <a:ext cx="12192000" cy="48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0" y="984249"/>
            <a:ext cx="1663508" cy="3870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Callout 4"/>
          <p:cNvSpPr/>
          <p:nvPr/>
        </p:nvSpPr>
        <p:spPr>
          <a:xfrm>
            <a:off x="1199388" y="0"/>
            <a:ext cx="7050024" cy="1427843"/>
          </a:xfrm>
          <a:prstGeom prst="wedgeEllipseCallout">
            <a:avLst>
              <a:gd name="adj1" fmla="val -16910"/>
              <a:gd name="adj2" fmla="val 53846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>
                <a:solidFill>
                  <a:schemeClr val="accent1">
                    <a:lumMod val="50000"/>
                  </a:schemeClr>
                </a:solidFill>
              </a:rPr>
              <a:t>Обърни внимание на точното разположение и ориентация на платката за управление на моторите и светодиода!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793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91"/>
            <a:ext cx="12192000" cy="6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6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Tank1SCHEMS_finalDRAFT3_USBCable_Fritzing_bb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35636" y="830049"/>
            <a:ext cx="12327636" cy="51413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-135636" y="707015"/>
            <a:ext cx="1663508" cy="4839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696450" y="6257836"/>
            <a:ext cx="205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www.esirobot.org</a:t>
            </a:r>
          </a:p>
        </p:txBody>
      </p:sp>
    </p:spTree>
    <p:extLst>
      <p:ext uri="{BB962C8B-B14F-4D97-AF65-F5344CB8AC3E}">
        <p14:creationId xmlns:p14="http://schemas.microsoft.com/office/powerpoint/2010/main" val="4220860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-DSC_068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3707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Tank1SCHEMS_finalDRAFT3_USBCable_Fritzing_bb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2048255" y="-171450"/>
            <a:ext cx="8791575" cy="71018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048255" y="-193548"/>
            <a:ext cx="1663508" cy="3870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30324" y="58674"/>
            <a:ext cx="6456426" cy="3273552"/>
          </a:xfrm>
          <a:prstGeom prst="rect">
            <a:avLst/>
          </a:prstGeom>
          <a:noFill/>
          <a:ln w="444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Callout 5"/>
          <p:cNvSpPr/>
          <p:nvPr/>
        </p:nvSpPr>
        <p:spPr>
          <a:xfrm>
            <a:off x="8700516" y="-96774"/>
            <a:ext cx="3491484" cy="3429000"/>
          </a:xfrm>
          <a:prstGeom prst="wedgeEllipseCallout">
            <a:avLst>
              <a:gd name="adj1" fmla="val -61918"/>
              <a:gd name="adj2" fmla="val 5463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>
                <a:solidFill>
                  <a:schemeClr val="accent1">
                    <a:lumMod val="50000"/>
                  </a:schemeClr>
                </a:solidFill>
              </a:rPr>
              <a:t>Показана е схема. 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bg-BG" sz="2000" b="1" dirty="0">
                <a:solidFill>
                  <a:schemeClr val="accent1">
                    <a:lumMod val="50000"/>
                  </a:schemeClr>
                </a:solidFill>
              </a:rPr>
              <a:t>В реалния модел батериите и двигателите са между двете плочи на шасито, а проводниците са изведени през горната плоча на шасито.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366420"/>
            <a:ext cx="205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www.esirobot.org</a:t>
            </a:r>
          </a:p>
        </p:txBody>
      </p:sp>
    </p:spTree>
    <p:extLst>
      <p:ext uri="{BB962C8B-B14F-4D97-AF65-F5344CB8AC3E}">
        <p14:creationId xmlns:p14="http://schemas.microsoft.com/office/powerpoint/2010/main" val="1328494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-DSC_068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1222879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128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-DSC_0559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38"/>
            <a:ext cx="12192000" cy="68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/>
          <p:cNvSpPr/>
          <p:nvPr/>
        </p:nvSpPr>
        <p:spPr>
          <a:xfrm>
            <a:off x="9639300" y="2016125"/>
            <a:ext cx="1511300" cy="692150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Callout 3"/>
          <p:cNvSpPr/>
          <p:nvPr/>
        </p:nvSpPr>
        <p:spPr>
          <a:xfrm>
            <a:off x="7899400" y="927100"/>
            <a:ext cx="4292600" cy="957263"/>
          </a:xfrm>
          <a:prstGeom prst="wedgeEllipseCallout">
            <a:avLst>
              <a:gd name="adj1" fmla="val 11211"/>
              <a:gd name="adj2" fmla="val 6603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>
                <a:solidFill>
                  <a:schemeClr val="tx1"/>
                </a:solidFill>
              </a:rPr>
              <a:t>Внимавай с посоката на щифтовете!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639300" y="5241925"/>
            <a:ext cx="1511300" cy="692150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55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6-DSC_0706"/>
          <p:cNvPicPr>
            <a:picLocks noGrp="1" noChangeAspect="1"/>
          </p:cNvPicPr>
          <p:nvPr isPhoto="1"/>
        </p:nvPicPr>
        <p:blipFill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7938"/>
            <a:ext cx="12192000" cy="6842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46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Tank1SCHEMS_finalDRAFT3_USBCable_Fritzing_bb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2305843" y="0"/>
            <a:ext cx="75803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830355" y="0"/>
            <a:ext cx="47548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22512" y="-2"/>
            <a:ext cx="874776" cy="3870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696450" y="6257836"/>
            <a:ext cx="205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www.esirobot.org</a:t>
            </a:r>
          </a:p>
        </p:txBody>
      </p:sp>
    </p:spTree>
    <p:extLst>
      <p:ext uri="{BB962C8B-B14F-4D97-AF65-F5344CB8AC3E}">
        <p14:creationId xmlns:p14="http://schemas.microsoft.com/office/powerpoint/2010/main" val="3369710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-DSC_0707"/>
          <p:cNvPicPr>
            <a:picLocks noGrp="1" noChangeAspect="1"/>
          </p:cNvPicPr>
          <p:nvPr isPhoto="1"/>
        </p:nvPicPr>
        <p:blipFill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-377146"/>
            <a:ext cx="12192000" cy="76122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4702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40" y="0"/>
            <a:ext cx="12222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8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307"/>
            <a:ext cx="12192000" cy="684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89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-DSC_056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9800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-DSC_056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2836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-DSC_056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1737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-DSC_057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113"/>
            <a:ext cx="12192000" cy="6834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0395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-DSC_057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0547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-DSC_058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1155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135</Words>
  <Application>Microsoft Office PowerPoint</Application>
  <PresentationFormat>Widescreen</PresentationFormat>
  <Paragraphs>19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MS Mincho</vt:lpstr>
      <vt:lpstr>Times New Roman</vt:lpstr>
      <vt:lpstr>Office Theme</vt:lpstr>
      <vt:lpstr>ДА СГЛОБИМ РОБОТ v3.2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Ivaylo Gueorguiev</dc:creator>
  <cp:lastModifiedBy>Ivaylo Gueorguiev</cp:lastModifiedBy>
  <cp:revision>11</cp:revision>
  <dcterms:created xsi:type="dcterms:W3CDTF">2016-05-28T08:15:10Z</dcterms:created>
  <dcterms:modified xsi:type="dcterms:W3CDTF">2016-10-24T09:06:32Z</dcterms:modified>
</cp:coreProperties>
</file>